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32" r:id="rId2"/>
    <p:sldMasterId id="2147483744" r:id="rId3"/>
  </p:sldMasterIdLst>
  <p:notesMasterIdLst>
    <p:notesMasterId r:id="rId13"/>
  </p:notesMasterIdLst>
  <p:handoutMasterIdLst>
    <p:handoutMasterId r:id="rId14"/>
  </p:handoutMasterIdLst>
  <p:sldIdLst>
    <p:sldId id="331" r:id="rId4"/>
    <p:sldId id="388" r:id="rId5"/>
    <p:sldId id="390" r:id="rId6"/>
    <p:sldId id="391" r:id="rId7"/>
    <p:sldId id="395" r:id="rId8"/>
    <p:sldId id="389" r:id="rId9"/>
    <p:sldId id="392" r:id="rId10"/>
    <p:sldId id="393" r:id="rId11"/>
    <p:sldId id="394" r:id="rId12"/>
  </p:sldIdLst>
  <p:sldSz cx="9144000" cy="5143500" type="screen16x9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B8885B"/>
    <a:srgbClr val="CC6600"/>
    <a:srgbClr val="E27D32"/>
    <a:srgbClr val="4B752F"/>
    <a:srgbClr val="CC9900"/>
    <a:srgbClr val="43682A"/>
    <a:srgbClr val="5A8C38"/>
    <a:srgbClr val="4E5F45"/>
    <a:srgbClr val="FFF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7" autoAdjust="0"/>
    <p:restoredTop sz="96403" autoAdjust="0"/>
  </p:normalViewPr>
  <p:slideViewPr>
    <p:cSldViewPr>
      <p:cViewPr varScale="1">
        <p:scale>
          <a:sx n="96" d="100"/>
          <a:sy n="96" d="100"/>
        </p:scale>
        <p:origin x="762" y="8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01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D7D3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F61-4BB7-BAF9-10A1C4FAD3C6}"/>
              </c:ext>
            </c:extLst>
          </c:dPt>
          <c:dPt>
            <c:idx val="1"/>
            <c:invertIfNegative val="0"/>
            <c:bubble3D val="0"/>
            <c:spPr>
              <a:solidFill>
                <a:srgbClr val="70A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E7A-4CDC-A2E9-12552787356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Лист1!$A$1:$A$3</c:f>
              <c:strCache>
                <c:ptCount val="3"/>
                <c:pt idx="0">
                  <c:v>Снижение показателей</c:v>
                </c:pt>
                <c:pt idx="1">
                  <c:v>Увеличение показателей</c:v>
                </c:pt>
                <c:pt idx="2">
                  <c:v>Не изменены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4</c:v>
                </c:pt>
                <c:pt idx="1">
                  <c:v>12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61-4BB7-BAF9-10A1C4FAD3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152720"/>
        <c:axId val="207152304"/>
      </c:barChart>
      <c:catAx>
        <c:axId val="20715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  <c:crossAx val="207152304"/>
        <c:crosses val="autoZero"/>
        <c:auto val="1"/>
        <c:lblAlgn val="ctr"/>
        <c:lblOffset val="100"/>
        <c:noMultiLvlLbl val="0"/>
      </c:catAx>
      <c:valAx>
        <c:axId val="207152304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7152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6A191-9F19-4725-9A60-A29E6E5736D8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5" y="942975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C0DEF-82AE-40DA-859B-2EBB3DABB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70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DA41-4F4D-4A19-9D3F-59E955C66D6E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4879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C99A7-B5C9-44A0-AA3E-49D22828E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ru-RU" dirty="0" smtClean="0"/>
              <a:t>Разработать</a:t>
            </a:r>
            <a:r>
              <a:rPr lang="ru-RU" baseline="0" dirty="0" smtClean="0"/>
              <a:t> заставку </a:t>
            </a:r>
          </a:p>
          <a:p>
            <a:pPr marL="228600" indent="-228600">
              <a:buAutoNum type="arabicParenR"/>
            </a:pPr>
            <a:r>
              <a:rPr lang="ru-RU" baseline="0" dirty="0" smtClean="0"/>
              <a:t>Добавить слайд про педагогов НГТУ (</a:t>
            </a:r>
            <a:r>
              <a:rPr lang="ru-RU" baseline="0" dirty="0" err="1" smtClean="0"/>
              <a:t>Минобр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975AF-01B6-440F-A6CF-4802E70C7AB5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71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FECB03-DE07-4E0E-8EC0-E93FA61CFED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8024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FECB03-DE07-4E0E-8EC0-E93FA61CFED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7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C99A7-B5C9-44A0-AA3E-49D22828EC1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75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17E4-550A-4697-8F7C-F3BB52AA7E8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9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9034-B0DC-49DE-80A2-8C60BBD39D5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7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6A554-A320-4513-89E2-4CE6101EF1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6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035D-1D29-4DCE-A8C2-59A29B6877A4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16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47C-6894-45E7-A972-34C43ABA79F2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19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1A15-F51A-4164-A62F-2830AF35A06B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310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7D236-3218-4D93-AA04-6388102E018B}" type="datetime1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3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D71E-F167-46F4-B2D0-D93CA80D51F7}" type="datetime1">
              <a:rPr lang="ru-RU" smtClean="0"/>
              <a:t>28.06.2022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53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657D4-4D65-414B-AFC1-AF6DC00EB6FF}" type="datetime1">
              <a:rPr lang="ru-RU" smtClean="0"/>
              <a:t>28.06.2022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91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0E62-9FAD-4A92-ABA8-64177320B7C4}" type="datetime1">
              <a:rPr lang="ru-RU" smtClean="0"/>
              <a:t>28.06.2022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63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EF1-C202-4652-B386-1DB55525E781}" type="datetime1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2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ADD5-B81D-4353-83C2-6542C66379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51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77F1-83C1-4410-94DE-285001FDA53A}" type="datetime1">
              <a:rPr lang="ru-RU" smtClean="0"/>
              <a:t>28.06.2022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36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F7689-F896-4637-8AF3-5F66BC6EACB1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31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3B3E-F13F-4618-9BC4-10785DDCA643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51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97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323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802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90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40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9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8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A94-5860-42B8-B611-2B475770E9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835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460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088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8423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AAFE-4430-4877-8741-E805F12AD34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813AB-3F21-4D59-AB25-4833FA4773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F7DBF-3920-45DA-806E-D1028B41EE6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2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A1FA-307B-49A0-A5AA-649524BB56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2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38D7-3633-4CAC-8CB8-3E076BA6B47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3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2214F-386B-4178-9A52-C0BACEDEB99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6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1851-F4EB-4D37-81F2-D60A4D856C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2BF7-DAB5-40CA-A5DB-14582CA95E1F}" type="datetime1">
              <a:rPr lang="ru-RU" smtClean="0"/>
              <a:t>28.06.2022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0,2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98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0F6D-93DB-44C5-B85A-9E8D685F4E37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2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chart" Target="../charts/chart1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54"/>
            <a:ext cx="4366206" cy="5153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15" y="4596975"/>
            <a:ext cx="139515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defRPr>
            </a:lvl1pPr>
          </a:lstStyle>
          <a:p>
            <a:pPr algn="ctr"/>
            <a:r>
              <a:rPr lang="ru-RU" sz="1200" dirty="0" smtClean="0"/>
              <a:t>Новосибирск</a:t>
            </a:r>
          </a:p>
          <a:p>
            <a:pPr algn="ctr"/>
            <a:r>
              <a:rPr lang="ru-RU" sz="1200" dirty="0"/>
              <a:t>и</a:t>
            </a:r>
            <a:r>
              <a:rPr lang="ru-RU" sz="1200" dirty="0" smtClean="0"/>
              <a:t>юнь 2022</a:t>
            </a:r>
            <a:endParaRPr lang="ru-RU" sz="1200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CA869C1-E635-4591-8356-721CD853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872" y="1904953"/>
            <a:ext cx="5688632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ОБ АКТУАЛИЗАЦИИ ПЕРЕЧНЯ ТОВАРНЫХ РЫНКОВ И ПЛАНА МЕРОПРИЯТИЙ («ДОРОЖНОЙ КАРТЫ») </a:t>
            </a:r>
          </a:p>
          <a:p>
            <a:r>
              <a:rPr lang="ru-RU" sz="16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 СОДЕЙСТВИЮ РАЗВИТИЮ КОНКУРЕНЦИИ В НОВОСИБИРСКОЙ ОБЛАСТИ</a:t>
            </a:r>
            <a:endParaRPr lang="ru-RU" altLang="ru-RU" sz="1600" b="1" dirty="0">
              <a:solidFill>
                <a:srgbClr val="9E6F44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1983022" cy="715677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34" y="30960"/>
            <a:ext cx="1487967" cy="537011"/>
          </a:xfrm>
          <a:prstGeom prst="rect">
            <a:avLst/>
          </a:prstGeom>
        </p:spPr>
      </p:pic>
      <p:sp>
        <p:nvSpPr>
          <p:cNvPr id="5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41016" y="4835472"/>
            <a:ext cx="2057400" cy="273844"/>
          </a:xfrm>
        </p:spPr>
        <p:txBody>
          <a:bodyPr/>
          <a:lstStyle/>
          <a:p>
            <a:pPr defTabSz="457189">
              <a:defRPr/>
            </a:pPr>
            <a:fld id="{240A6F28-DA0F-406F-ABE3-19AF63CB0075}" type="slidenum">
              <a:rPr lang="ru-RU" altLang="ru-RU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189">
                <a:defRPr/>
              </a:pPr>
              <a:t>2</a:t>
            </a:fld>
            <a:endParaRPr lang="ru-RU" altLang="ru-RU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6004" y="936972"/>
            <a:ext cx="76323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Указ Президента Российской Федерации от 21.12.2017 № 618</a:t>
            </a:r>
          </a:p>
          <a:p>
            <a:pPr defTabSz="914378">
              <a:defRPr/>
            </a:pPr>
            <a:r>
              <a:rPr lang="ru-RU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«Об основных направлениях государственной политики по развитию конкуренции» </a:t>
            </a:r>
          </a:p>
          <a:p>
            <a:pPr defTabSz="914378">
              <a:defRPr/>
            </a:pPr>
            <a:endParaRPr lang="ru-RU" sz="1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378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Распоряжение Правительства РФ от 17.04.2019 N 768-р</a:t>
            </a:r>
          </a:p>
          <a:p>
            <a:pPr defTabSz="914378">
              <a:defRPr/>
            </a:pPr>
            <a:r>
              <a:rPr lang="ru-RU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«Об утверждении стандарта развития конкуренции в субъектах Российской Федерации»</a:t>
            </a:r>
          </a:p>
          <a:p>
            <a:pPr defTabSz="914378">
              <a:defRPr/>
            </a:pPr>
            <a:endParaRPr lang="ru-RU" sz="1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378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Распоряжение Правительства РФ от 02.09.2021 N 2424-р</a:t>
            </a:r>
          </a:p>
          <a:p>
            <a:pPr defTabSz="914378">
              <a:defRPr/>
            </a:pPr>
            <a:r>
              <a:rPr lang="ru-RU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«Об утверждении Национального плана («дорожной карты») развития конкуренции в Российской Федерации на 2021 - 2025 годы»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6004" y="531379"/>
            <a:ext cx="29145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defRPr/>
            </a:pPr>
            <a:r>
              <a:rPr lang="ru-RU" sz="1200" b="1" dirty="0">
                <a:solidFill>
                  <a:srgbClr val="ED7D31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ФЕДЕРАЛЬНЫЕ ПРАВОВЫЕ АКТЫ: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8808" y="316322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8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Губернатора Новосибирской области от 22.07.2019 № 184</a:t>
            </a:r>
          </a:p>
          <a:p>
            <a:pPr defTabSz="914378">
              <a:defRPr/>
            </a:pPr>
            <a:r>
              <a:rPr lang="ru-RU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 внедрении стандарта развития конкуренции в Новосибирской области»</a:t>
            </a:r>
          </a:p>
          <a:p>
            <a:pPr defTabSz="914378">
              <a:defRPr/>
            </a:pPr>
            <a:endParaRPr lang="ru-RU" sz="1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14378">
              <a:defRPr/>
            </a:pP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Губернатора Новосибирской области от 20.12.2019 N 287</a:t>
            </a:r>
          </a:p>
          <a:p>
            <a:pPr defTabSz="914378">
              <a:defRPr/>
            </a:pPr>
            <a:r>
              <a:rPr lang="ru-RU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«Об утверждении перечня товарных рынков для содействия развитию конкуренции и плана мероприятий («дорожной карты») по содействию развитию конкуренции в Новосибирской области»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6004" y="2785258"/>
            <a:ext cx="3007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ru-RU" sz="1200" b="1" dirty="0">
                <a:solidFill>
                  <a:srgbClr val="ED7D31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РЕГИОНАЛЬНЫЕ ПРАВОВЫЕ АКТЫ:</a:t>
            </a:r>
          </a:p>
        </p:txBody>
      </p:sp>
    </p:spTree>
    <p:extLst>
      <p:ext uri="{BB962C8B-B14F-4D97-AF65-F5344CB8AC3E}">
        <p14:creationId xmlns:p14="http://schemas.microsoft.com/office/powerpoint/2010/main" val="204454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2591" y="1434193"/>
            <a:ext cx="3960000" cy="761747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lvl="0" defTabSz="914378">
              <a:defRPr/>
            </a:pP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Перечень товарных рынков разрабатывается на основе анализа результатов мониторинга. </a:t>
            </a:r>
            <a:endParaRPr lang="ru-RU" sz="105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defTabSz="914378">
              <a:defRPr/>
            </a:pP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этом в него</a:t>
            </a:r>
            <a:r>
              <a:rPr lang="ru-RU" sz="1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ЕЖЕГОДНО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вносятся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изменения с учетом результатов указанного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анализа.</a:t>
            </a:r>
            <a:endParaRPr lang="en-US" sz="105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41016" y="4835472"/>
            <a:ext cx="2057400" cy="273844"/>
          </a:xfrm>
        </p:spPr>
        <p:txBody>
          <a:bodyPr/>
          <a:lstStyle/>
          <a:p>
            <a:pPr marL="0" marR="0" lvl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0A6F28-DA0F-406F-ABE3-19AF63CB0075}" type="slidenum">
              <a: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61016" y="2348586"/>
            <a:ext cx="3960000" cy="1408078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«Дорожная карта»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разрабатывается на основе анализа результатов мониторинга, лучших практик работы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ОИВ,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 территориальных органов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ФОИВ,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территориальных учреждений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ЦБ РФ и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иных источников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информации.</a:t>
            </a:r>
            <a:endParaRPr lang="ru-RU" sz="105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этом в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«дорожную карту» </a:t>
            </a: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ЕЖЕГОДНО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вносятся изменения с учетом анализа результатов мониторинга и получаемой информации. </a:t>
            </a:r>
            <a:endParaRPr lang="ru-RU" sz="105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380" y="235770"/>
            <a:ext cx="6473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ПОЛОЖЕНИЯ </a:t>
            </a:r>
            <a:r>
              <a:rPr lang="en-US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ТАНДАРТА РАЗВИТИЯ КОНКУРЕНЦИИ </a:t>
            </a:r>
            <a:endParaRPr lang="ru-RU" sz="1200" b="1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СУБЪЕКТАХ РОССИЙСКОЙ ФЕДЕРАЦИИ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592" y="2348585"/>
            <a:ext cx="3959999" cy="140760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Уполномоченный орган разрабатывает проект перечня товарных рынков, обосновывает выбор каждого товарного рынка с описанием текущей ситуации и анализом основных проблем и методов их решения и устанавливает обязательные для достижения ключевые показатели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05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41212" y="1436516"/>
            <a:ext cx="3960000" cy="76320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«дорожной карте»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предусматриваются соответствующие мероприятия по развитию конкуренции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товарных рынках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105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72000" y="771550"/>
            <a:ext cx="43765" cy="3024328"/>
          </a:xfrm>
          <a:prstGeom prst="line">
            <a:avLst/>
          </a:prstGeom>
          <a:ln w="19050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044240" y="961625"/>
            <a:ext cx="2701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ED7D31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ПЕРЕЧЕНЬ ТОВАРНЫХ РЫНКОВ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5339285" y="938661"/>
            <a:ext cx="27304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ED7D31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ДОРОЖНАЯ КАРТА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05" y="1414346"/>
            <a:ext cx="288421" cy="28842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770" y="1404865"/>
            <a:ext cx="288421" cy="28842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6" y="2348586"/>
            <a:ext cx="288421" cy="2884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10" y="2348585"/>
            <a:ext cx="288421" cy="28842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82591" y="3913207"/>
            <a:ext cx="8538425" cy="577081"/>
          </a:xfrm>
          <a:prstGeom prst="rect">
            <a:avLst/>
          </a:prstGeom>
          <a:solidFill>
            <a:srgbClr val="996633"/>
          </a:solidFill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Наряду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мероприятиями, сформированными в целях достижения ключевых показателей, в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«дорожной карте» </a:t>
            </a:r>
            <a:r>
              <a:rPr lang="ru-RU" sz="105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предусматриваются также системные мероприятия, которые должны быть направлены на развитие конкуренции в субъекте Российской </a:t>
            </a:r>
            <a:r>
              <a:rPr lang="ru-RU" sz="105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Федерации</a:t>
            </a:r>
            <a:endParaRPr lang="ru-RU" sz="105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2" y="3888421"/>
            <a:ext cx="288421" cy="2884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3463" y="131010"/>
            <a:ext cx="1487553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5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733" y="411510"/>
            <a:ext cx="70425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ПОСТАНОВЛЕНИЕ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ГУБЕРНАТОРА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НОВОСИБИРСКОЙ ОБЛАСТИ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ОТ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20.12.2019 N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287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«ОБ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УТВЕРЖДЕНИИ ПЕРЕЧНЯ ТОВАРНЫХ РЫНКОВ ДЛЯ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СОДЕЙСТВИЯ</a:t>
            </a:r>
            <a:r>
              <a:rPr kumimoji="0" lang="ru-RU" sz="1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РАЗВИТИЮ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КОНКУРЕНЦИИ И ПЛАНА МЕРОПРИЯТИЙ («ДОРОЖНОЙ КАРТЫ»)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СОДЕЙСТВИЮ РАЗВИТИЮ КОНКУРЕНЦИИ В НОВОСИБИРСКОЙ ОБЛАСТИ»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74038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35 ТОВАРНЫХ РЫНКАХ УСТАНОВЛЕНО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42 </a:t>
            </a: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КЛЮЧЕВЫХ </a:t>
            </a: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ПОКАЗАТЕЛЯ</a:t>
            </a:r>
            <a:endParaRPr lang="ru-RU" sz="1200" b="1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1440" y="1269486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СИСТЕМНЫЕ МЕРОПРИЯТИЯ ПРЕДУСМАТРИВАЮТ</a:t>
            </a:r>
          </a:p>
          <a:p>
            <a:pPr defTabSz="457200"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13 </a:t>
            </a:r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ЦЕЛЕВЫХ ПОКАЗАТЕЛЕЙ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986236-1AF8-4DF4-882A-BEB9B4072E41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78366" y="1347614"/>
            <a:ext cx="3367" cy="2808312"/>
          </a:xfrm>
          <a:prstGeom prst="line">
            <a:avLst/>
          </a:prstGeom>
          <a:ln w="19050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11560" y="1725090"/>
            <a:ext cx="2376264" cy="6061"/>
          </a:xfrm>
          <a:prstGeom prst="line">
            <a:avLst/>
          </a:prstGeom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4008" y="1347614"/>
            <a:ext cx="0" cy="2808312"/>
          </a:xfrm>
          <a:prstGeom prst="line">
            <a:avLst/>
          </a:prstGeom>
          <a:ln w="19050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58138" y="1842319"/>
            <a:ext cx="1213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1200" b="1" dirty="0" smtClean="0">
                <a:solidFill>
                  <a:srgbClr val="FFC000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ИТОГИ 2021:</a:t>
            </a:r>
            <a:endParaRPr lang="ru-RU" sz="1200" b="1" dirty="0">
              <a:solidFill>
                <a:srgbClr val="FFC000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1440" y="1767682"/>
            <a:ext cx="1213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1200" b="1" dirty="0" smtClean="0">
                <a:solidFill>
                  <a:srgbClr val="FFC000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ИТОГИ 2021:</a:t>
            </a:r>
            <a:endParaRPr lang="ru-RU" sz="1200" b="1" dirty="0">
              <a:solidFill>
                <a:srgbClr val="FFC000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2268" y="2119318"/>
            <a:ext cx="34563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остигнуты 40</a:t>
            </a:r>
            <a:r>
              <a:rPr lang="ru-RU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показателей</a:t>
            </a:r>
          </a:p>
          <a:p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16 показателям превышены плановые значения</a:t>
            </a:r>
          </a:p>
          <a:p>
            <a:endParaRPr lang="ru-RU" sz="1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достигнуты 2 показателя:</a:t>
            </a:r>
          </a:p>
          <a:p>
            <a:pPr marL="228600" indent="-228600">
              <a:buAutoNum type="arabicParenR"/>
            </a:pPr>
            <a:r>
              <a:rPr lang="ru-RU" sz="1000" b="1" dirty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Рынок услуг дошкольного </a:t>
            </a:r>
            <a:r>
              <a:rPr lang="ru-RU" sz="1000" b="1" dirty="0" smtClean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</a:t>
            </a:r>
          </a:p>
          <a:p>
            <a:pPr>
              <a:tabLst>
                <a:tab pos="3230563" algn="l"/>
              </a:tabLst>
            </a:pP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Количество 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частных организаций на рынке услуг дошкольного </a:t>
            </a: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 (план – 22, факт – 21);</a:t>
            </a:r>
          </a:p>
          <a:p>
            <a:pPr marL="228600" indent="-228600">
              <a:buAutoNum type="arabicParenR"/>
            </a:pPr>
            <a:endParaRPr lang="ru-RU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</a:t>
            </a:r>
            <a:r>
              <a:rPr lang="ru-RU" sz="1000" b="1" dirty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Рынок теплоснабжения </a:t>
            </a:r>
            <a:endParaRPr lang="ru-RU" sz="1000" b="1" dirty="0" smtClean="0">
              <a:solidFill>
                <a:srgbClr val="99663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00" b="1" dirty="0" smtClean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000" b="1" dirty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тепловой энергии</a:t>
            </a:r>
            <a:r>
              <a:rPr lang="ru-RU" sz="1000" b="1" dirty="0" smtClean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Доля организаций частной формы собственности в сфере теплоснабжения (производство тепловой энергии</a:t>
            </a: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(план – </a:t>
            </a: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89,2%, 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факт – </a:t>
            </a:r>
            <a:r>
              <a:rPr lang="ru-RU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88,8)</a:t>
            </a:r>
            <a:endParaRPr lang="ru-RU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000" dirty="0">
              <a:solidFill>
                <a:srgbClr val="99663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1440" y="2051374"/>
            <a:ext cx="27363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Достигнуты </a:t>
            </a:r>
            <a:r>
              <a:rPr lang="ru-RU" sz="10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ru-RU" sz="1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10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показателей (100%)</a:t>
            </a:r>
            <a:endParaRPr lang="ru-RU" sz="10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4781918" y="1712821"/>
            <a:ext cx="2368181" cy="10235"/>
          </a:xfrm>
          <a:prstGeom prst="line">
            <a:avLst/>
          </a:prstGeom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770" y="2468748"/>
            <a:ext cx="1798476" cy="15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03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0039194"/>
              </p:ext>
            </p:extLst>
          </p:nvPr>
        </p:nvGraphicFramePr>
        <p:xfrm>
          <a:off x="602686" y="895957"/>
          <a:ext cx="4464496" cy="2130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2910" y="411510"/>
            <a:ext cx="500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ИЗМЕНЕНИЕ </a:t>
            </a:r>
            <a:r>
              <a:rPr lang="en-US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</a:t>
            </a: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ПОКАЗАТЕЛЕЙ НА  15 ТОВАРНЫХ РЫНКАХ</a:t>
            </a:r>
          </a:p>
          <a:p>
            <a:pPr algn="ctr"/>
            <a:endParaRPr lang="ru-RU" sz="12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4" name="Picture 10" descr="https://proektinf.ru/wp-content/uploads/2019/11/57-dsc_9099-mi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27198"/>
            <a:ext cx="2826126" cy="182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Организация образовательных услуг на платной основе - ОТДЕЛ ОБРАЗОВАНИЯ,  СПОРТА И ТУРИЗМА АДМИНИСТРАЦИИ ЛЕНИНСКОГО РАЙОНА Г. ГРОДН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24" y="3227198"/>
            <a:ext cx="3187080" cy="181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В Узбекистане планируют ввести новый механизм регулирования цен на лекарств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870" y="3227198"/>
            <a:ext cx="2852198" cy="181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Проблемы животноводства | Solar Field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870" y="1572147"/>
            <a:ext cx="2843546" cy="160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Как изменится строительство жилья через несколько лет? СИБДОМ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870" y="123478"/>
            <a:ext cx="2843546" cy="139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4" y="339502"/>
            <a:ext cx="423596" cy="4235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0804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799407"/>
              </p:ext>
            </p:extLst>
          </p:nvPr>
        </p:nvGraphicFramePr>
        <p:xfrm>
          <a:off x="215516" y="555526"/>
          <a:ext cx="8712968" cy="4462857"/>
        </p:xfrm>
        <a:graphic>
          <a:graphicData uri="http://schemas.openxmlformats.org/drawingml/2006/table">
            <a:tbl>
              <a:tblPr firstRow="1" firstCol="1" bandRow="1"/>
              <a:tblGrid>
                <a:gridCol w="382149">
                  <a:extLst>
                    <a:ext uri="{9D8B030D-6E8A-4147-A177-3AD203B41FA5}">
                      <a16:colId xmlns:a16="http://schemas.microsoft.com/office/drawing/2014/main" val="3148286085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2097212713"/>
                    </a:ext>
                  </a:extLst>
                </a:gridCol>
                <a:gridCol w="4934442">
                  <a:extLst>
                    <a:ext uri="{9D8B030D-6E8A-4147-A177-3AD203B41FA5}">
                      <a16:colId xmlns:a16="http://schemas.microsoft.com/office/drawing/2014/main" val="3199915069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671648005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1669679013"/>
                    </a:ext>
                  </a:extLst>
                </a:gridCol>
              </a:tblGrid>
              <a:tr h="0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товарного рынка</a:t>
                      </a: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ключевого показателя развития конкуренции</a:t>
                      </a: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Изменение значения ключевого показателя развития конкуренции 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2025 году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731382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БЫЛО</a:t>
                      </a: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СТАЛО</a:t>
                      </a: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78463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услуг дошкольного образования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частных организаций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 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169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услуг общего образования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частных организаций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2952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услуг среднего профессионального образования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обучающихся в частных образовательных организациях, реализующих основные профессиональные образовательные программы - образовательные программы среднего профессионального образования, в общем числе обучающихся в образовательных организациях, реализующих основные профессиональные образовательные программы - образовательные программы среднего профессионального образования, </a:t>
                      </a:r>
                      <a:r>
                        <a:rPr lang="ru-RU" sz="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процентов</a:t>
                      </a:r>
                    </a:p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14,8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3133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услуг детского отдыха и оздоровления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отдыха и оздоровления детей частной формы собственности,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24,5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25,8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8405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услуг розничной торговли лекарственными препаратами, медицинскими изделиями и сопутствующими товарами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услуг розничной торговли лекарственными препаратами, медицинскими изделиями и сопутствующими товарами,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91,</a:t>
                      </a:r>
                      <a:r>
                        <a:rPr lang="en-US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</a:t>
                      </a:r>
                      <a:endParaRPr lang="ru-RU" sz="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37998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психолого-педагогического сопровождения детей с ограниченными возможностями здоровья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услуг психолого-педагогического сопровождения детей с ограниченными возможностями здоровья, </a:t>
                      </a:r>
                      <a:r>
                        <a:rPr lang="ru-RU" sz="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процентов</a:t>
                      </a:r>
                    </a:p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23,8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24,5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47713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детей с ограниченными возможностями здоровья (в возрасте до 3 лет), получающих услуги ранней диагностики, социализации и реабилитации в частных организациях сферы услуг психолого-педагогического сопровождения детей, в общей численности детей с ограниченными возможностями здоровья (в возрасте до 3 лет), получающих услуги ранней диагностики, социализации и реабилитации, </a:t>
                      </a:r>
                      <a:r>
                        <a:rPr lang="ru-RU" sz="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процентов</a:t>
                      </a:r>
                    </a:p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10,1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11,4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9132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социальных услуг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негосударственных организаций социального обслуживания, предоставляющих социальные </a:t>
                      </a:r>
                      <a:r>
                        <a:rPr lang="ru-RU" sz="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услуги</a:t>
                      </a:r>
                    </a:p>
                    <a:p>
                      <a:pPr marL="72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34</a:t>
                      </a:r>
                    </a:p>
                  </a:txBody>
                  <a:tcPr marL="4823" marR="4823" marT="7935" marB="7935" anchor="ctr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48309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5516" y="195486"/>
            <a:ext cx="8712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ПО ИЗМЕНЕНИЮ КЛЮЧЕВЫХ ПОКАЗАТЕЛЕЙ НА ТОВАРНЫХ РЫНКАХ</a:t>
            </a:r>
            <a:endParaRPr lang="ru-RU" sz="12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8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503520"/>
              </p:ext>
            </p:extLst>
          </p:nvPr>
        </p:nvGraphicFramePr>
        <p:xfrm>
          <a:off x="215516" y="627534"/>
          <a:ext cx="8712968" cy="3954100"/>
        </p:xfrm>
        <a:graphic>
          <a:graphicData uri="http://schemas.openxmlformats.org/drawingml/2006/table">
            <a:tbl>
              <a:tblPr firstRow="1" firstCol="1" bandRow="1"/>
              <a:tblGrid>
                <a:gridCol w="382149">
                  <a:extLst>
                    <a:ext uri="{9D8B030D-6E8A-4147-A177-3AD203B41FA5}">
                      <a16:colId xmlns:a16="http://schemas.microsoft.com/office/drawing/2014/main" val="3148286085"/>
                    </a:ext>
                  </a:extLst>
                </a:gridCol>
                <a:gridCol w="1452161">
                  <a:extLst>
                    <a:ext uri="{9D8B030D-6E8A-4147-A177-3AD203B41FA5}">
                      <a16:colId xmlns:a16="http://schemas.microsoft.com/office/drawing/2014/main" val="2097212713"/>
                    </a:ext>
                  </a:extLst>
                </a:gridCol>
                <a:gridCol w="4934442">
                  <a:extLst>
                    <a:ext uri="{9D8B030D-6E8A-4147-A177-3AD203B41FA5}">
                      <a16:colId xmlns:a16="http://schemas.microsoft.com/office/drawing/2014/main" val="3199915069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671648005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1669679013"/>
                    </a:ext>
                  </a:extLst>
                </a:gridCol>
              </a:tblGrid>
              <a:tr h="0">
                <a:tc rowSpan="2" gridSpan="2"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товарного рынка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ключевого показателя развития конкуренции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Изменение значения ключевого показателя развития конкуренции </a:t>
                      </a:r>
                    </a:p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2025 году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731382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БЫЛО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СТАЛО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463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теплоснабжения (производство тепловой энергии)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теплоснабжения (производство тепловой энергии),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89,2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731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выполнения работ по благоустройству городской среды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выполнения работ по благоустройству городской среды,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95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96,5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078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жилищного строительства (за исключением Московского фонда реновации жилой застройки и индивидуального жилищного строительства)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жилищного строительства (за исключением Московского фонда реновации жилой застройки и индивидуального жилищного строительства),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99,6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18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архитектурно-строительного проектирования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архитектурно-строительного проектирования,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98,2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951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племенного животноводства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на рынке племенного животноводства,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98,8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99,8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860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семеноводства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на рынке семеноводства,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процентов</a:t>
                      </a:r>
                    </a:p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88,2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88,9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6361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оказания услуг по ремонту автотранспортных средств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оказания услуг по ремонту автотранспортных средств, процентов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99,6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99,9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468612"/>
                  </a:ext>
                </a:extLst>
              </a:tr>
              <a:tr h="285186"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Рынок туристских услуг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туристов, размещенных в коллективных средствах размещения Новосибирской области, тысяч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человек</a:t>
                      </a:r>
                    </a:p>
                    <a:p>
                      <a:pPr marL="7200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952,2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962</a:t>
                      </a:r>
                    </a:p>
                  </a:txBody>
                  <a:tcPr marL="4823" marR="4823" marT="7935" marB="7935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75938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5516" y="195486"/>
            <a:ext cx="8712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ПО ИЗМЕНЕНИЮ КЛЮЧЕВЫХ ПОКАЗАТЕЛЕЙ НА ТОВАРНЫХ РЫНКАХ</a:t>
            </a:r>
            <a:endParaRPr lang="ru-RU" sz="12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08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95486"/>
            <a:ext cx="8712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ПО ИЗМЕНЕНИЮ ПОКАЗАТЕЛЕЙ ПО СИСТЕМНЫМ МЕРОПРИЯТИЯМ</a:t>
            </a:r>
            <a:endParaRPr lang="ru-RU" sz="12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548928"/>
              </p:ext>
            </p:extLst>
          </p:nvPr>
        </p:nvGraphicFramePr>
        <p:xfrm>
          <a:off x="666478" y="962025"/>
          <a:ext cx="7848872" cy="4096925"/>
        </p:xfrm>
        <a:graphic>
          <a:graphicData uri="http://schemas.openxmlformats.org/drawingml/2006/table">
            <a:tbl>
              <a:tblPr firstRow="1" firstCol="1" bandRow="1"/>
              <a:tblGrid>
                <a:gridCol w="414421">
                  <a:extLst>
                    <a:ext uri="{9D8B030D-6E8A-4147-A177-3AD203B41FA5}">
                      <a16:colId xmlns:a16="http://schemas.microsoft.com/office/drawing/2014/main" val="2313005958"/>
                    </a:ext>
                  </a:extLst>
                </a:gridCol>
                <a:gridCol w="2499081">
                  <a:extLst>
                    <a:ext uri="{9D8B030D-6E8A-4147-A177-3AD203B41FA5}">
                      <a16:colId xmlns:a16="http://schemas.microsoft.com/office/drawing/2014/main" val="3192872893"/>
                    </a:ext>
                  </a:extLst>
                </a:gridCol>
                <a:gridCol w="2130182">
                  <a:extLst>
                    <a:ext uri="{9D8B030D-6E8A-4147-A177-3AD203B41FA5}">
                      <a16:colId xmlns:a16="http://schemas.microsoft.com/office/drawing/2014/main" val="3801009573"/>
                    </a:ext>
                  </a:extLst>
                </a:gridCol>
                <a:gridCol w="1040761">
                  <a:extLst>
                    <a:ext uri="{9D8B030D-6E8A-4147-A177-3AD203B41FA5}">
                      <a16:colId xmlns:a16="http://schemas.microsoft.com/office/drawing/2014/main" val="1721061923"/>
                    </a:ext>
                  </a:extLst>
                </a:gridCol>
                <a:gridCol w="1764427">
                  <a:extLst>
                    <a:ext uri="{9D8B030D-6E8A-4147-A177-3AD203B41FA5}">
                      <a16:colId xmlns:a16="http://schemas.microsoft.com/office/drawing/2014/main" val="2417513520"/>
                    </a:ext>
                  </a:extLst>
                </a:gridCol>
              </a:tblGrid>
              <a:tr h="326231"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</a:t>
                      </a:r>
                    </a:p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п/п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мероприятия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Ключевое событие/результат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Срок реализации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Исполнитель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5856006"/>
                  </a:ext>
                </a:extLst>
              </a:tr>
              <a:tr h="2936081"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2.5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Размещение и осуществление «малых» закупок в электронной форме </a:t>
                      </a:r>
                      <a:endParaRPr lang="ru-RU" sz="800" b="1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рамках Федерального закона от 18.07.2011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</a:t>
                      </a: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223-ФЗ «О закупках товаров, работ, услуг отдельными видами юридических лиц» и Федерального закона от 05.04.2013 № 44-ФЗ «О контрактной системе в сфере закупок товаров, работ, услуг </a:t>
                      </a:r>
                      <a:b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для обеспечения государственных </a:t>
                      </a:r>
                      <a:b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 муниципальных нужд»)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 Доля «малых» закупок, размещенных в электронной форме в рамках </a:t>
                      </a:r>
                      <a:r>
                        <a:rPr lang="ru-RU" sz="8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Федерального закона от 18.07.2011 № 223-ФЗ </a:t>
                      </a: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«О закупках товаров, работ, услуг отдельными видами юридических лиц» и Федерального закона от 05.04.2013 № 44-ФЗ «О контрактной системе в сфере закупок товаров, работ, услуг для обеспечения государственных и муниципальных нужд»: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2019 год – 50%;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2020 год – 50%;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2021 год – 40%;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2022 год – 40%;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2023 год – 40%;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2024 год – 40%;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2025 год – 40%.</a:t>
                      </a:r>
                    </a:p>
                    <a:p>
                      <a:pPr marL="72000" indent="0" algn="l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 Доля «малых» закупок, осуществленных в электронной форме </a:t>
                      </a:r>
                      <a:r>
                        <a:rPr lang="ru-RU" sz="8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рамках Федерального закона от 18.07.2011 № 223-ФЗ </a:t>
                      </a: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«О закупках товаров, работ, услуг отдельными видами юридических лиц» и Федерального закона от 05.04.2013 № 44-ФЗ «О контрактной системе в сфере закупок товаров, работ, услуг для обеспечения государственных и муниципальных нужд» </a:t>
                      </a:r>
                      <a:r>
                        <a:rPr lang="ru-RU" sz="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– 35</a:t>
                      </a:r>
                      <a:r>
                        <a:rPr lang="ru-RU" sz="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</a:t>
                      </a:r>
                      <a:endParaRPr lang="ru-RU" sz="800" b="1" kern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2019</a:t>
                      </a: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– 2025 годы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ОИОГВ НСО</a:t>
                      </a:r>
                    </a:p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во взаимодействии с</a:t>
                      </a:r>
                    </a:p>
                    <a:p>
                      <a:pPr marL="0" indent="0" algn="ctr" defTabSz="685783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ОМСУ НСО</a:t>
                      </a:r>
                    </a:p>
                  </a:txBody>
                  <a:tcPr marL="28580" marR="28580" marT="0" marB="0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686311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05125" y="962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6478" y="594144"/>
            <a:ext cx="7848872" cy="246221"/>
          </a:xfrm>
          <a:prstGeom prst="rect">
            <a:avLst/>
          </a:prstGeom>
          <a:solidFill>
            <a:srgbClr val="B8885B"/>
          </a:solidFill>
        </p:spPr>
        <p:txBody>
          <a:bodyPr wrap="square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Исключить мероприятие 2.5 в связи с изменениями законодательства </a:t>
            </a:r>
            <a:r>
              <a:rPr lang="ru-RU" sz="1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</a:t>
            </a:r>
            <a:r>
              <a:rPr lang="ru-RU" sz="1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закупок:</a:t>
            </a:r>
            <a:endParaRPr lang="ru-RU" sz="1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4536431"/>
            <a:ext cx="1656184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50215" algn="l"/>
              </a:tabLst>
            </a:pPr>
            <a:r>
              <a:rPr lang="ru-RU" sz="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итогам </a:t>
            </a:r>
            <a:r>
              <a:rPr lang="ru-RU" sz="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 года установленные показатели были достигнуты</a:t>
            </a:r>
            <a:endParaRPr lang="ru-RU" sz="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221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08" r="70810"/>
          <a:stretch/>
        </p:blipFill>
        <p:spPr>
          <a:xfrm>
            <a:off x="7903366" y="4087417"/>
            <a:ext cx="991152" cy="21121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2199" y="3326994"/>
            <a:ext cx="36674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 w="1905"/>
                <a:solidFill>
                  <a:prstClr val="black">
                    <a:lumMod val="65000"/>
                    <a:lumOff val="35000"/>
                  </a:prst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ВЫРАЩИВАЕМ ИНВЕСТИЦИИ</a:t>
            </a:r>
            <a:endParaRPr kumimoji="0" lang="en-US" sz="1800" b="0" i="0" u="none" strike="noStrike" kern="1200" cap="none" spc="0" normalizeH="0" baseline="0" noProof="0" dirty="0">
              <a:ln w="1905"/>
              <a:solidFill>
                <a:prstClr val="black">
                  <a:lumMod val="65000"/>
                  <a:lumOff val="35000"/>
                </a:prst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195" y="3974020"/>
            <a:ext cx="2952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econom.nso.ru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invest.nso.ru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facebook.com/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mineconomnso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export.nso.ru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turizm.nso.ru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" t="2823" r="2614" b="2309"/>
          <a:stretch/>
        </p:blipFill>
        <p:spPr>
          <a:xfrm>
            <a:off x="2454028" y="319413"/>
            <a:ext cx="3300413" cy="32789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" b="3872"/>
          <a:stretch/>
        </p:blipFill>
        <p:spPr>
          <a:xfrm flipH="1">
            <a:off x="8121643" y="0"/>
            <a:ext cx="10158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6292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17884</TotalTime>
  <Words>1220</Words>
  <Application>Microsoft Office PowerPoint</Application>
  <PresentationFormat>Экран (16:9)</PresentationFormat>
  <Paragraphs>188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Tahoma</vt:lpstr>
      <vt:lpstr>1_Тема Office</vt:lpstr>
      <vt:lpstr>1_Office Theme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Яшкова Алиса Андреевна</dc:creator>
  <cp:lastModifiedBy>Полянских Маргарита Александровна</cp:lastModifiedBy>
  <cp:revision>832</cp:revision>
  <cp:lastPrinted>2021-10-12T08:56:34Z</cp:lastPrinted>
  <dcterms:created xsi:type="dcterms:W3CDTF">2016-05-27T07:20:02Z</dcterms:created>
  <dcterms:modified xsi:type="dcterms:W3CDTF">2022-06-28T05:41:45Z</dcterms:modified>
</cp:coreProperties>
</file>